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79" d="100"/>
          <a:sy n="179" d="100"/>
        </p:scale>
        <p:origin x="-103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00729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9f20026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9f20026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d9e8644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d9e8644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d9f20026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d9f20026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d9f20026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d9f20026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d9a2281c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d9a2281c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d9a2281c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d9a2281c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 - Geo Fabric - provides building labels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d9a2281c4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d9a2281c4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9f2002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9f2002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d9a2281c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d9a2281c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1. Problems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2. The Approaches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3. Prob 1 Challenges &amp; Prob 2 Challenges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4. Prob 1 Solutions &amp; Prob 2 Solutions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5. Practical Applications of Solutions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d9a2281c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d9a2281c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d9a2281c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d9a2281c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d9e8644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d9e8644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d9e8644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d9e8644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St. Lucia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Roof is On Fire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Project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Antoine, Bryce, Christopher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5382885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427150" y="226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Label IMG process</a:t>
            </a:r>
            <a:endParaRPr sz="4800"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 l="8555" t="4261" r="55113" b="8955"/>
          <a:stretch/>
        </p:blipFill>
        <p:spPr>
          <a:xfrm>
            <a:off x="5695025" y="395050"/>
            <a:ext cx="3322128" cy="22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5876150" y="2959475"/>
            <a:ext cx="3141000" cy="15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Set bounding box over class example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427150" y="2269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Label IMG process</a:t>
            </a:r>
            <a:endParaRPr sz="4800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75" y="1253525"/>
            <a:ext cx="5438601" cy="37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5990175" y="1420275"/>
            <a:ext cx="2603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1 - Poor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5849075" y="2252488"/>
            <a:ext cx="2603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2 - Fair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6079975" y="3161675"/>
            <a:ext cx="26031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3 - Good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5990175" y="4070850"/>
            <a:ext cx="33093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4 - </a:t>
            </a:r>
            <a:r>
              <a:rPr lang="en" sz="3500">
                <a:latin typeface="Open Sans"/>
                <a:ea typeface="Open Sans"/>
                <a:cs typeface="Open Sans"/>
                <a:sym typeface="Open Sans"/>
              </a:rPr>
              <a:t>Excellent</a:t>
            </a:r>
            <a:endParaRPr sz="3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Training with Mask RCNN</a:t>
            </a:r>
            <a:endParaRPr sz="480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74" y="1524400"/>
            <a:ext cx="5209350" cy="2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411975" y="1904250"/>
            <a:ext cx="31410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A slow, but accurate model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411975" y="3459225"/>
            <a:ext cx="31410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Very “greedy”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273225" y="445025"/>
            <a:ext cx="8961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Issue - TensorFlow not producing key params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13" y="1201892"/>
            <a:ext cx="3493076" cy="286340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651200" y="4114775"/>
            <a:ext cx="31935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Score Threshold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 rotWithShape="1">
          <a:blip r:embed="rId4">
            <a:alphaModFix/>
          </a:blip>
          <a:srcRect r="5294"/>
          <a:stretch/>
        </p:blipFill>
        <p:spPr>
          <a:xfrm>
            <a:off x="4300799" y="1570513"/>
            <a:ext cx="4588075" cy="20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5113350" y="3856175"/>
            <a:ext cx="31935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Intersection over Union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Approach</a:t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Process Images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Extract ‘ground truth’ labels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Associate labels with image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Tile image / labels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Labeling of Geospatial Data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3439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Semi-automatic labelling of Geospatial Data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t="4881" b="4881"/>
          <a:stretch/>
        </p:blipFill>
        <p:spPr>
          <a:xfrm>
            <a:off x="356188" y="2612410"/>
            <a:ext cx="1495725" cy="8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650" y="1444150"/>
            <a:ext cx="1884626" cy="10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2038" y="1808863"/>
            <a:ext cx="637366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367538" y="3578625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Imagery into QGIS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2184213" y="1286813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Shapefile from OSM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4025" y="3475469"/>
            <a:ext cx="1473000" cy="428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2394025" y="3903975"/>
            <a:ext cx="1473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Create vector mask (Fiona &amp; Rasterio)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4462463" y="2632588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Mask into QGIS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2813" y="3582113"/>
            <a:ext cx="1791736" cy="9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5692175" y="4593625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Tile mask and Image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7068600" y="1989925"/>
            <a:ext cx="20754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AWS AND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(Keras ResNet50)</a:t>
            </a:r>
            <a:endParaRPr sz="2400"/>
          </a:p>
        </p:txBody>
      </p:sp>
      <p:cxnSp>
        <p:nvCxnSpPr>
          <p:cNvPr id="222" name="Google Shape;222;p28"/>
          <p:cNvCxnSpPr>
            <a:stCxn id="211" idx="3"/>
            <a:endCxn id="213" idx="2"/>
          </p:cNvCxnSpPr>
          <p:nvPr/>
        </p:nvCxnSpPr>
        <p:spPr>
          <a:xfrm rot="10800000" flipH="1">
            <a:off x="1851912" y="2516372"/>
            <a:ext cx="1068900" cy="517800"/>
          </a:xfrm>
          <a:prstGeom prst="bentConnector2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8"/>
          <p:cNvCxnSpPr>
            <a:stCxn id="216" idx="0"/>
            <a:endCxn id="213" idx="2"/>
          </p:cNvCxnSpPr>
          <p:nvPr/>
        </p:nvCxnSpPr>
        <p:spPr>
          <a:xfrm rot="5400000" flipH="1">
            <a:off x="2546125" y="2891069"/>
            <a:ext cx="959100" cy="209700"/>
          </a:xfrm>
          <a:prstGeom prst="bentConnector3">
            <a:avLst>
              <a:gd name="adj1" fmla="val 44898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8"/>
          <p:cNvCxnSpPr>
            <a:stCxn id="216" idx="3"/>
            <a:endCxn id="212" idx="1"/>
          </p:cNvCxnSpPr>
          <p:nvPr/>
        </p:nvCxnSpPr>
        <p:spPr>
          <a:xfrm rot="10800000" flipH="1">
            <a:off x="3867025" y="1989921"/>
            <a:ext cx="389700" cy="1699800"/>
          </a:xfrm>
          <a:prstGeom prst="bentConnector3">
            <a:avLst>
              <a:gd name="adj1" fmla="val 4999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8"/>
          <p:cNvCxnSpPr>
            <a:stCxn id="219" idx="0"/>
            <a:endCxn id="212" idx="3"/>
          </p:cNvCxnSpPr>
          <p:nvPr/>
        </p:nvCxnSpPr>
        <p:spPr>
          <a:xfrm rot="5400000" flipH="1">
            <a:off x="5488930" y="2642363"/>
            <a:ext cx="1592100" cy="287400"/>
          </a:xfrm>
          <a:prstGeom prst="bentConnector2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8"/>
          <p:cNvCxnSpPr>
            <a:stCxn id="221" idx="2"/>
            <a:endCxn id="219" idx="3"/>
          </p:cNvCxnSpPr>
          <p:nvPr/>
        </p:nvCxnSpPr>
        <p:spPr>
          <a:xfrm rot="5400000">
            <a:off x="7325850" y="3286075"/>
            <a:ext cx="779100" cy="781800"/>
          </a:xfrm>
          <a:prstGeom prst="bentConnector2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</a:t>
            </a: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630800" y="1298000"/>
            <a:ext cx="7897200" cy="3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ResNet50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50 layer residual neural network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Pre-trained on ImageNet datasets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Suitable for working with geospatial data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Run on an AWS GPU instance (p2.xlarge)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Using the Keras API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Process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Understanding Data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Manipulating / Using Drone Data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Model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Which models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How to model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dirty="0"/>
              <a:t>Evaluating models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Two Data Science Problems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The Data Processing Approaches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 The First Approach - Manual Labeling</a:t>
            </a:r>
            <a:endParaRPr sz="20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000"/>
              <a:t> The Second Approach</a:t>
            </a:r>
            <a:r>
              <a:rPr lang="en" sz="2400"/>
              <a:t>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Evaluation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Dennery and the Two Problems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3118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Dennery, St. Lucia is a fishing village along the Atlantic Ocean side of St. Lucia.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Help St. Lucia prepare for next hurricane season by predicting rooftop quality and integrity using drone image to prioritize interventions.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2 Problems: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Classify objects (roof or not)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Rooftop Quality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996" y="1130725"/>
            <a:ext cx="2614250" cy="35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7474250" y="2773025"/>
            <a:ext cx="433800" cy="19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on Dennery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348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provided: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Drone images of Dennery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3,519,622,414 bytes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RGB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Elevation - Digital Terrain Model (DTM)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Lidar - Digital Surface Model (DSM)</a:t>
            </a:r>
            <a:endParaRPr sz="10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DSM - DTM = Height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GIS Layers from OpenStreetMap and Charim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Containing .tiff, .aux, .prj files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Metadata of Geo Coordinates</a:t>
            </a:r>
            <a:endParaRPr sz="1000"/>
          </a:p>
        </p:txBody>
      </p:sp>
      <p:pic>
        <p:nvPicPr>
          <p:cNvPr id="88" name="Google Shape;88;p16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300" y="697325"/>
            <a:ext cx="6766650" cy="40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t="4881" b="4881"/>
          <a:stretch/>
        </p:blipFill>
        <p:spPr>
          <a:xfrm>
            <a:off x="3119700" y="1058625"/>
            <a:ext cx="4965325" cy="280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Image - Dennery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375" y="1266325"/>
            <a:ext cx="6812023" cy="35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Roofs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648" y="362900"/>
            <a:ext cx="6769475" cy="441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How does GIS work?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Which libraries / systems  to use?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Which neural networks to work with?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50" y="2756575"/>
            <a:ext cx="3147800" cy="19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325" y="2780750"/>
            <a:ext cx="3846199" cy="19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20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Approach - Manual Labeling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 Tiles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Label data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Manually to Classify Quality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 Convolutional Neural Network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Classify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1383" y="411225"/>
            <a:ext cx="1982918" cy="10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Hand-labelling for Condition Classification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t="4881" b="4881"/>
          <a:stretch/>
        </p:blipFill>
        <p:spPr>
          <a:xfrm>
            <a:off x="356188" y="2612410"/>
            <a:ext cx="1495725" cy="8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367538" y="3578625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Imagery into QGIS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2375025" y="1108633"/>
            <a:ext cx="14730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Map tiles from QGIS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2394025" y="4272725"/>
            <a:ext cx="1473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TensorFlow - RCNN for Object Recognition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452988" y="2454988"/>
            <a:ext cx="14730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LabelIMG API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800" y="3360963"/>
            <a:ext cx="1791736" cy="9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5692163" y="4403525"/>
            <a:ext cx="14730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Multi-class labeling of tiles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7068600" y="1695325"/>
            <a:ext cx="2075400" cy="15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 on local GPU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(Mask RCNN Inception V2)</a:t>
            </a:r>
            <a:endParaRPr sz="2400"/>
          </a:p>
        </p:txBody>
      </p:sp>
      <p:cxnSp>
        <p:nvCxnSpPr>
          <p:cNvPr id="139" name="Google Shape;139;p21"/>
          <p:cNvCxnSpPr>
            <a:stCxn id="131" idx="3"/>
            <a:endCxn id="140" idx="2"/>
          </p:cNvCxnSpPr>
          <p:nvPr/>
        </p:nvCxnSpPr>
        <p:spPr>
          <a:xfrm rot="10800000" flipH="1">
            <a:off x="1851912" y="2516372"/>
            <a:ext cx="1068900" cy="5178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1"/>
          <p:cNvCxnSpPr>
            <a:stCxn id="142" idx="0"/>
            <a:endCxn id="140" idx="2"/>
          </p:cNvCxnSpPr>
          <p:nvPr/>
        </p:nvCxnSpPr>
        <p:spPr>
          <a:xfrm rot="5400000" flipH="1">
            <a:off x="2546021" y="2890962"/>
            <a:ext cx="959100" cy="2097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21"/>
          <p:cNvCxnSpPr/>
          <p:nvPr/>
        </p:nvCxnSpPr>
        <p:spPr>
          <a:xfrm rot="-5400000">
            <a:off x="3192987" y="2580413"/>
            <a:ext cx="1699800" cy="389700"/>
          </a:xfrm>
          <a:prstGeom prst="bentConnector3">
            <a:avLst>
              <a:gd name="adj1" fmla="val 99511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1"/>
          <p:cNvCxnSpPr>
            <a:stCxn id="136" idx="0"/>
            <a:endCxn id="145" idx="3"/>
          </p:cNvCxnSpPr>
          <p:nvPr/>
        </p:nvCxnSpPr>
        <p:spPr>
          <a:xfrm rot="5400000" flipH="1">
            <a:off x="5488918" y="2421213"/>
            <a:ext cx="1592100" cy="287400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1"/>
          <p:cNvCxnSpPr>
            <a:stCxn id="138" idx="2"/>
            <a:endCxn id="136" idx="3"/>
          </p:cNvCxnSpPr>
          <p:nvPr/>
        </p:nvCxnSpPr>
        <p:spPr>
          <a:xfrm rot="5400000">
            <a:off x="7436400" y="3175525"/>
            <a:ext cx="558000" cy="781800"/>
          </a:xfrm>
          <a:prstGeom prst="bentConnector2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47" name="Google Shape;147;p21"/>
          <p:cNvCxnSpPr/>
          <p:nvPr/>
        </p:nvCxnSpPr>
        <p:spPr>
          <a:xfrm rot="10800000" flipH="1">
            <a:off x="2779137" y="3230072"/>
            <a:ext cx="1068900" cy="517800"/>
          </a:xfrm>
          <a:prstGeom prst="bentConnector2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7747" y="3455925"/>
            <a:ext cx="985565" cy="7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2800" y="1626425"/>
            <a:ext cx="985550" cy="9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1549" y="1247344"/>
            <a:ext cx="2217125" cy="1112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Macintosh PowerPoint</Application>
  <PresentationFormat>On-screen Show (16:9)</PresentationFormat>
  <Paragraphs>110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PT Sans Narrow</vt:lpstr>
      <vt:lpstr>Source Code Pro</vt:lpstr>
      <vt:lpstr>Open Sans</vt:lpstr>
      <vt:lpstr>Tropic</vt:lpstr>
      <vt:lpstr>St. Lucia The Roof is On Fire</vt:lpstr>
      <vt:lpstr>Contents</vt:lpstr>
      <vt:lpstr>About Dennery and the Two Problems</vt:lpstr>
      <vt:lpstr>Data on Dennery</vt:lpstr>
      <vt:lpstr>The Image - Dennery</vt:lpstr>
      <vt:lpstr>The Roofs</vt:lpstr>
      <vt:lpstr>Challenges</vt:lpstr>
      <vt:lpstr>The First Approach - Manual Labeling</vt:lpstr>
      <vt:lpstr>Hand-labelling for Condition Classification</vt:lpstr>
      <vt:lpstr>Label IMG process</vt:lpstr>
      <vt:lpstr>Label IMG process</vt:lpstr>
      <vt:lpstr>Training with Mask RCNN</vt:lpstr>
      <vt:lpstr>Current Issue - TensorFlow not producing key params</vt:lpstr>
      <vt:lpstr>The Second Approach</vt:lpstr>
      <vt:lpstr>Automatic Labeling of Geospatial Data</vt:lpstr>
      <vt:lpstr>Semi-automatic labelling of Geospatial Data</vt:lpstr>
      <vt:lpstr>The Model</vt:lpstr>
      <vt:lpstr>Evaluating Process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St. Lucia The Roof is On Fire</dc:title>
  <cp:lastModifiedBy>Christopher Williams</cp:lastModifiedBy>
  <cp:revision>1</cp:revision>
  <dcterms:modified xsi:type="dcterms:W3CDTF">2019-03-05T23:36:24Z</dcterms:modified>
</cp:coreProperties>
</file>